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6" autoAdjust="0"/>
    <p:restoredTop sz="93590" autoAdjust="0"/>
  </p:normalViewPr>
  <p:slideViewPr>
    <p:cSldViewPr>
      <p:cViewPr varScale="1">
        <p:scale>
          <a:sx n="76" d="100"/>
          <a:sy n="76" d="100"/>
        </p:scale>
        <p:origin x="9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22EA441F-A634-4953-B14E-DFFC1B33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783574"/>
              </p:ext>
            </p:extLst>
          </p:nvPr>
        </p:nvGraphicFramePr>
        <p:xfrm>
          <a:off x="327025" y="342900"/>
          <a:ext cx="8474075" cy="612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10135618" imgH="7302002" progId="Word.Document.8">
                  <p:embed/>
                </p:oleObj>
              </mc:Choice>
              <mc:Fallback>
                <p:oleObj name="Document" r:id="rId4" imgW="10135618" imgH="730200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42900"/>
                        <a:ext cx="8474075" cy="612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1D9490-A756-45D6-B0FE-C26286FC20FB}"/>
              </a:ext>
            </a:extLst>
          </p:cNvPr>
          <p:cNvSpPr/>
          <p:nvPr/>
        </p:nvSpPr>
        <p:spPr>
          <a:xfrm>
            <a:off x="503548" y="143322"/>
            <a:ext cx="813690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Особенности финансово-хозяйственной деятельности строительных предприятий (продолжение)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1134220"/>
            <a:ext cx="8856984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3. Строительство носит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позаказный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характер. Характер выполняемых строительных работ часто не позволяет заранее точно определить конечную стоимость работ по объекту (заказу). Это также формирует специфические угрозы: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обострение конкуренции на ограниченном рынке заказов;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обострение конкуренции на ограниченном географическом пространстве;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недобросовестная конкуренция во всех ее проявлениях;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монополизация рынка;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коррупционные отношения при распределении государственных и муниципальных заказов;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явления коммерческого подкупа при получении заказов и распределении субподрядов, так называемые откат и обратный откат;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внутреннее мошенничество.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23311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1D9490-A756-45D6-B0FE-C26286FC20FB}"/>
              </a:ext>
            </a:extLst>
          </p:cNvPr>
          <p:cNvSpPr/>
          <p:nvPr/>
        </p:nvSpPr>
        <p:spPr>
          <a:xfrm>
            <a:off x="503548" y="143322"/>
            <a:ext cx="813690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Особенности финансово-хозяйственной деятельности строительных предприятий (продолжение)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1134220"/>
            <a:ext cx="8856984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4. Строительство является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технически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сложным процессом, что формирует следующие угрозы: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нанесение ущерба объекту строительства, технике, порча ТМЦ;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нанесение ущерба персоналу (производственный травматизм);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угроза появления брака, в том числе скрытого, по работам, выполненным силами субподрядчиков, а также обусловленного низким качеством использованных стройматериалов;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угроза появления брака, в том числе скрытого, по работам, выполненным собственными силами;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угроза появления брака, обусловленного низким качеством работы проектных организаций, а также генподрядчиков;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даже небольшой брак или незначительное несоблюдение технологий может впоследствии привести к серьезным финансовым потерям.</a:t>
            </a:r>
          </a:p>
        </p:txBody>
      </p:sp>
    </p:spTree>
    <p:extLst>
      <p:ext uri="{BB962C8B-B14F-4D97-AF65-F5344CB8AC3E}">
        <p14:creationId xmlns:p14="http://schemas.microsoft.com/office/powerpoint/2010/main" val="34663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1D9490-A756-45D6-B0FE-C26286FC20FB}"/>
              </a:ext>
            </a:extLst>
          </p:cNvPr>
          <p:cNvSpPr/>
          <p:nvPr/>
        </p:nvSpPr>
        <p:spPr>
          <a:xfrm>
            <a:off x="503548" y="143322"/>
            <a:ext cx="813690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Особенности финансово-хозяйственной деятельности строительных предприятий (продолжение)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1134220"/>
            <a:ext cx="8856984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5. Проблема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персонала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. Многие строительные предприятия привлекают ряд сотрудников, обычно строительных рабочих, без должного оформления. Это несет ряд угроз: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ухудшение криминогенной обстановки на объекте и вокруг него;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падение качества выполняемых работ;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повышение травматизма на объекте;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повышение угрозы хищения ТМЦ на объекте;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санкции уполномоченных органов, в случае обнаружения фактов такого найма;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необходимость проведения незаконных финансовых операций для получения официально неучтенных денежных средств в наличной форме для оплаты труда, со всеми финансовыми и прочими рисками по таким операциям.</a:t>
            </a:r>
          </a:p>
        </p:txBody>
      </p:sp>
    </p:spTree>
    <p:extLst>
      <p:ext uri="{BB962C8B-B14F-4D97-AF65-F5344CB8AC3E}">
        <p14:creationId xmlns:p14="http://schemas.microsoft.com/office/powerpoint/2010/main" val="38258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1D9490-A756-45D6-B0FE-C26286FC20FB}"/>
              </a:ext>
            </a:extLst>
          </p:cNvPr>
          <p:cNvSpPr/>
          <p:nvPr/>
        </p:nvSpPr>
        <p:spPr>
          <a:xfrm>
            <a:off x="503548" y="143322"/>
            <a:ext cx="813690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Особенности финансово-хозяйственной деятельности строительных предприятий (продолжение)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1160215"/>
            <a:ext cx="8856984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6.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Сезонность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и аритмичность работ. Повышает непроизводственные издержки. Порождает следующие угрозы: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фактор погодных рисков;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нанесение экономического ущерба вследствие ошибок планирования;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усугубляет проблему персонала: предприятие вынуждено либо содержать большой штат сотрудников с вынужденными простоями в периоды с низкой загрузкой, либо привлекать дополнительных сотрудников в периоды с высокой нагрузкой.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7.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Удаленность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и территориальная разобщенность объектов. Порождает следующие угрозы: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падение управляемости процессом строительства на объекте;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рост транспортных рисков;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хищение ТМЦ на </a:t>
            </a:r>
            <a:r>
              <a:rPr lang="ru-RU" spc="1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приобъектных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складах и объектах.</a:t>
            </a:r>
          </a:p>
        </p:txBody>
      </p:sp>
    </p:spTree>
    <p:extLst>
      <p:ext uri="{BB962C8B-B14F-4D97-AF65-F5344CB8AC3E}">
        <p14:creationId xmlns:p14="http://schemas.microsoft.com/office/powerpoint/2010/main" val="232735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291474"/>
            <a:ext cx="8856984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Служба безопасности строительного предприятия, помимо осуществления обычных мероприятий, должна уделять особое внимание: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мониторингу отношений собственных сотрудников с потенциальными заказчиками либо их представителями, распорядителями заказов, представителями органов власти;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мониторингу отношений конкурентов, в том числе возможных, с потенциальными заказчиками либо их представителями, распорядителями заказов, представителями органов власти;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сохранению коммерческой тайны внутри предприятия;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контролю субподрядных отношений;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борьбе с угрозами внутреннего мошенничества;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персоналу - как собственному, так и контрагентов;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контролю качества проводимых работ;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использовать специальные методические рекомендации (в частности, по обеспечению сохранности ТМЦ).</a:t>
            </a:r>
          </a:p>
        </p:txBody>
      </p:sp>
    </p:spTree>
    <p:extLst>
      <p:ext uri="{BB962C8B-B14F-4D97-AF65-F5344CB8AC3E}">
        <p14:creationId xmlns:p14="http://schemas.microsoft.com/office/powerpoint/2010/main" val="69787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72430" y="654466"/>
            <a:ext cx="8856984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На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транспорте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основными угрозами являются: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осуществление неучтенных услуг;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списание товарно-материальных ценностей и иных ресурсов (ГСМ, электроэнергия, ремонт, запчасти) сверх обусловленных производственной необходимостью.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053852-ECA4-4E69-8D39-0BD7C91C79EF}"/>
              </a:ext>
            </a:extLst>
          </p:cNvPr>
          <p:cNvSpPr/>
          <p:nvPr/>
        </p:nvSpPr>
        <p:spPr>
          <a:xfrm>
            <a:off x="143508" y="3717032"/>
            <a:ext cx="885698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В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сфере связи 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наиболее характерными являются следующие угрозы 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административные риски;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оказание неучтенных услуг («неучтенный трафик).</a:t>
            </a:r>
          </a:p>
        </p:txBody>
      </p:sp>
    </p:spTree>
    <p:extLst>
      <p:ext uri="{BB962C8B-B14F-4D97-AF65-F5344CB8AC3E}">
        <p14:creationId xmlns:p14="http://schemas.microsoft.com/office/powerpoint/2010/main" val="22597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116632"/>
            <a:ext cx="8856984" cy="6649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Производственный цикл оптовых торговых предприятий: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решение о закупке товара;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заключение договора на поставку товара в адрес торговой организации;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оплата товара продавцу;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отгрузка продавцом товара;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доставка товара от склада продавца (производителя) на склад предприятия: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разгрузка товара и его приемка, составление актов приема- передачи;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оприходование товара;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размещение товара на складе и его хранение;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принятие решения о продаже товара;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заключение договора на поставку товара торговой организацией покупателю;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получение предоплаты;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отгрузка товара и его списание;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доставка товара покупателю;</a:t>
            </a:r>
          </a:p>
          <a:p>
            <a:pPr indent="360363" algn="just">
              <a:lnSpc>
                <a:spcPct val="13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разгрузка товара покупателем и его приемка, подписание накладных или составление актов приема-передачи.</a:t>
            </a:r>
          </a:p>
        </p:txBody>
      </p:sp>
    </p:spTree>
    <p:extLst>
      <p:ext uri="{BB962C8B-B14F-4D97-AF65-F5344CB8AC3E}">
        <p14:creationId xmlns:p14="http://schemas.microsoft.com/office/powerpoint/2010/main" val="288826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608328"/>
            <a:ext cx="8856984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Решение о закупке товара можно считать правильным, если товар закупается по цене не выше рыночной и может быть перепродан с выгодой в течение разумного времени в количестве, соответствующем закупке.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Соответствующие угрозы: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товар закупается в большем или меньшем количестве, чем необходимо;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товар закупается по цене более высокой, чем рыночная цена.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34544-FA01-459B-8815-03C07999D7D4}"/>
              </a:ext>
            </a:extLst>
          </p:cNvPr>
          <p:cNvSpPr/>
          <p:nvPr/>
        </p:nvSpPr>
        <p:spPr>
          <a:xfrm>
            <a:off x="143508" y="3429000"/>
            <a:ext cx="8856984" cy="2798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Договор на поставку можно считать нормальным, если его существенные условия соответствуют технологии работы торгового предприятия и соответствуют сложившимся обычаям хозяйственной деятельности. Для торговых предприятий можно отметить следующие существенные условия:</a:t>
            </a:r>
          </a:p>
          <a:p>
            <a:pPr marL="342900" indent="19050" algn="just">
              <a:lnSpc>
                <a:spcPct val="130000"/>
              </a:lnSpc>
              <a:buAutoNum type="arabicPeriod"/>
              <a:tabLst>
                <a:tab pos="628650" algn="l"/>
              </a:tabLst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Сроки поставки.</a:t>
            </a:r>
          </a:p>
          <a:p>
            <a:pPr marL="342900" indent="19050" algn="just">
              <a:lnSpc>
                <a:spcPct val="130000"/>
              </a:lnSpc>
              <a:buAutoNum type="arabicPeriod"/>
              <a:tabLst>
                <a:tab pos="628650" algn="l"/>
              </a:tabLst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Способ доставки товара.</a:t>
            </a:r>
          </a:p>
          <a:p>
            <a:pPr marL="342900" indent="19050" algn="just">
              <a:lnSpc>
                <a:spcPct val="130000"/>
              </a:lnSpc>
              <a:buAutoNum type="arabicPeriod"/>
              <a:tabLst>
                <a:tab pos="628650" algn="l"/>
              </a:tabLst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Момент перехода права собственности на товар.</a:t>
            </a:r>
          </a:p>
        </p:txBody>
      </p:sp>
    </p:spTree>
    <p:extLst>
      <p:ext uri="{BB962C8B-B14F-4D97-AF65-F5344CB8AC3E}">
        <p14:creationId xmlns:p14="http://schemas.microsoft.com/office/powerpoint/2010/main" val="7943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2204864"/>
            <a:ext cx="8856984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В зависимости от организации продажи товара предприятия розничной торговли </a:t>
            </a:r>
            <a:r>
              <a:rPr lang="ru-RU" i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условно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можно разбить на несколько категорий: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магазины самообслуживания (гипермаркеты, супермаркеты, универсамы);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магазины с «классическими» витринами и продавцами.</a:t>
            </a:r>
          </a:p>
        </p:txBody>
      </p:sp>
    </p:spTree>
    <p:extLst>
      <p:ext uri="{BB962C8B-B14F-4D97-AF65-F5344CB8AC3E}">
        <p14:creationId xmlns:p14="http://schemas.microsoft.com/office/powerpoint/2010/main" val="25692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0013" y="260648"/>
            <a:ext cx="8856984" cy="41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ctr">
              <a:lnSpc>
                <a:spcPct val="13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Отраслевые особенности торговых предприятий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94EBF1-A9EC-473E-92BE-5041781E53BE}"/>
              </a:ext>
            </a:extLst>
          </p:cNvPr>
          <p:cNvSpPr/>
          <p:nvPr/>
        </p:nvSpPr>
        <p:spPr>
          <a:xfrm>
            <a:off x="140013" y="737799"/>
            <a:ext cx="8856984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17463" algn="just">
              <a:lnSpc>
                <a:spcPct val="150000"/>
              </a:lnSpc>
              <a:buAutoNum type="arabicPeriod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Территориальный фактор.</a:t>
            </a:r>
          </a:p>
          <a:p>
            <a:pPr marL="342900" indent="17463" algn="just">
              <a:lnSpc>
                <a:spcPct val="150000"/>
              </a:lnSpc>
              <a:buAutoNum type="arabicPeriod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Разобщенность объектов.</a:t>
            </a:r>
          </a:p>
          <a:p>
            <a:pPr indent="5397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Порождает следующие угрозы:</a:t>
            </a:r>
          </a:p>
          <a:p>
            <a:pPr indent="5397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падение управляемости процессом поставок и продаж;</a:t>
            </a:r>
          </a:p>
          <a:p>
            <a:pPr indent="5397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рост транспортных рисков;</a:t>
            </a:r>
          </a:p>
          <a:p>
            <a:pPr indent="5397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хищение ТМЦ на складах, при перевозке и в магазинах.</a:t>
            </a:r>
          </a:p>
          <a:p>
            <a:pPr indent="269875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3. Сезонность продаж.</a:t>
            </a:r>
          </a:p>
          <a:p>
            <a:pPr marL="4492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Порождает следующие угрозы:</a:t>
            </a:r>
          </a:p>
          <a:p>
            <a:pPr marL="4492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фактор погодных рисков;</a:t>
            </a:r>
          </a:p>
          <a:p>
            <a:pPr marL="4492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нанесение экономического ущерба вследствие ошибок управления;</a:t>
            </a:r>
          </a:p>
          <a:p>
            <a:pPr marL="4492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также усугубляет проблему персонала: предприятие вынуждено либо содержать большой штат сотрудников с вынужденными простоями в периоды с низкой загрузкой, либо привлекать дополнительных сотрудников в периоды с высокой нагрузкой.</a:t>
            </a:r>
          </a:p>
        </p:txBody>
      </p:sp>
    </p:spTree>
    <p:extLst>
      <p:ext uri="{BB962C8B-B14F-4D97-AF65-F5344CB8AC3E}">
        <p14:creationId xmlns:p14="http://schemas.microsoft.com/office/powerpoint/2010/main" val="194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F6A76F-4343-4F04-ACC2-A4CC0686751A}"/>
              </a:ext>
            </a:extLst>
          </p:cNvPr>
          <p:cNvSpPr/>
          <p:nvPr/>
        </p:nvSpPr>
        <p:spPr>
          <a:xfrm>
            <a:off x="503548" y="1484784"/>
            <a:ext cx="8136904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Отличия от предприятий других отраслей, характеризующие отраслевую специфику предприятий той или иной отрасли, можно классифицировать по следующим группам: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правовое регулирование в отрасли;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сложившаяся практика хозяйственной деятельности;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организационные особенности предприятий;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технологические особенности производства.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F6A76F-4343-4F04-ACC2-A4CC0686751A}"/>
              </a:ext>
            </a:extLst>
          </p:cNvPr>
          <p:cNvSpPr/>
          <p:nvPr/>
        </p:nvSpPr>
        <p:spPr>
          <a:xfrm>
            <a:off x="503548" y="400377"/>
            <a:ext cx="8136904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Общие черты предприятий промышленности: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23F57B-4EE8-47C5-9415-DAF11C55C306}"/>
              </a:ext>
            </a:extLst>
          </p:cNvPr>
          <p:cNvSpPr/>
          <p:nvPr/>
        </p:nvSpPr>
        <p:spPr>
          <a:xfrm>
            <a:off x="475742" y="1165599"/>
            <a:ext cx="8136904" cy="262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1. Деятельность промышленных предприятий в ряде случаев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регламентируется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и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контролируется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государством. Многие виды продукции подлежат обязательной сертификации.</a:t>
            </a:r>
          </a:p>
          <a:p>
            <a:pPr indent="361950" algn="just">
              <a:lnSpc>
                <a:spcPct val="150000"/>
              </a:lnSpc>
            </a:pPr>
            <a:endParaRPr lang="ru-RU" sz="400" spc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2. Часто крупные и средние предприятия являются так называемыми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градообразующими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предприятиями. Ряд предприятий так или иначе связан с социальной сферой, с городским и коммунальным хозяйством.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2103F0A-552B-4D92-839D-6190CD4A1B42}"/>
              </a:ext>
            </a:extLst>
          </p:cNvPr>
          <p:cNvSpPr/>
          <p:nvPr/>
        </p:nvSpPr>
        <p:spPr>
          <a:xfrm>
            <a:off x="503548" y="4106811"/>
            <a:ext cx="8136904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3. Для большинства промышленных предприятий характерна специализация в каком-либо направлении. Характер производства не позволяет быстро в случае необходимости перейти на выпуск другой продукции. </a:t>
            </a:r>
          </a:p>
        </p:txBody>
      </p:sp>
    </p:spTree>
    <p:extLst>
      <p:ext uri="{BB962C8B-B14F-4D97-AF65-F5344CB8AC3E}">
        <p14:creationId xmlns:p14="http://schemas.microsoft.com/office/powerpoint/2010/main" val="3614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23F57B-4EE8-47C5-9415-DAF11C55C306}"/>
              </a:ext>
            </a:extLst>
          </p:cNvPr>
          <p:cNvSpPr/>
          <p:nvPr/>
        </p:nvSpPr>
        <p:spPr>
          <a:xfrm>
            <a:off x="503548" y="548680"/>
            <a:ext cx="8136904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i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Угрозы повышенного внимания органов власти к промышленным предприятиям: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использование административных возможностей для получения выгоды;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использование административных возможностей для усиления давления со стороны конкурентов либо так называемых рейдеров;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рост влияния административных рисков. Здесь и изменение законодательства, иных нормативных и регулирующих документов, смена сотрудников администрации и контролирующих органов, изменение их позиции в отношении промышленного предприятия в силу каких-либо причин;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попадание предприятия в зависимость от должностных лиц либо посредников, в том числе от своих сотрудников.</a:t>
            </a:r>
          </a:p>
        </p:txBody>
      </p:sp>
    </p:spTree>
    <p:extLst>
      <p:ext uri="{BB962C8B-B14F-4D97-AF65-F5344CB8AC3E}">
        <p14:creationId xmlns:p14="http://schemas.microsoft.com/office/powerpoint/2010/main" val="875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23F57B-4EE8-47C5-9415-DAF11C55C306}"/>
              </a:ext>
            </a:extLst>
          </p:cNvPr>
          <p:cNvSpPr/>
          <p:nvPr/>
        </p:nvSpPr>
        <p:spPr>
          <a:xfrm>
            <a:off x="503548" y="764704"/>
            <a:ext cx="8136904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i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Угрозы узкой специализации промышленных предприятий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обострение конкуренции на рынке продукции, производимой узкоспециализированным предприятием;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обострение конкуренции на ограниченном географическом пространстве, существенно для случаев, когда перевозка продукции приводит к ее существенному удорожанию для потребителя (сырьевая промышленность, производство ряда строительных материалов);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падение спроса на выпускаемую продукцию, обусловленное объективными причинами;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недобросовестная конкуренция во всех ее проявлениях;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монополизация рынка.</a:t>
            </a:r>
          </a:p>
        </p:txBody>
      </p:sp>
    </p:spTree>
    <p:extLst>
      <p:ext uri="{BB962C8B-B14F-4D97-AF65-F5344CB8AC3E}">
        <p14:creationId xmlns:p14="http://schemas.microsoft.com/office/powerpoint/2010/main" val="5257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F6A76F-4343-4F04-ACC2-A4CC0686751A}"/>
              </a:ext>
            </a:extLst>
          </p:cNvPr>
          <p:cNvSpPr/>
          <p:nvPr/>
        </p:nvSpPr>
        <p:spPr>
          <a:xfrm>
            <a:off x="503548" y="400377"/>
            <a:ext cx="8136904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Общие черты предприятий промышленности (продолжение):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23F57B-4EE8-47C5-9415-DAF11C55C306}"/>
              </a:ext>
            </a:extLst>
          </p:cNvPr>
          <p:cNvSpPr/>
          <p:nvPr/>
        </p:nvSpPr>
        <p:spPr>
          <a:xfrm>
            <a:off x="503548" y="1241304"/>
            <a:ext cx="8136904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4. Производство является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технически сложным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процессом, что формирует следующие угрозы: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нанесение ущерба основным средствам, технике, порча ТМЦ;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нанесение ущерба персоналу (производственный травматизм);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угроза появления брака;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угроза появления брака, обусловленного низким качеством поставляемых предприятию и используемых им сырья и комплектующих;</a:t>
            </a:r>
          </a:p>
          <a:p>
            <a:pPr indent="361950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даже небольшой брак или незначительное несоблюдение технологий может впоследствии привести к серьезным финансовым потерям.</a:t>
            </a:r>
          </a:p>
        </p:txBody>
      </p:sp>
    </p:spTree>
    <p:extLst>
      <p:ext uri="{BB962C8B-B14F-4D97-AF65-F5344CB8AC3E}">
        <p14:creationId xmlns:p14="http://schemas.microsoft.com/office/powerpoint/2010/main" val="255529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F6A76F-4343-4F04-ACC2-A4CC0686751A}"/>
              </a:ext>
            </a:extLst>
          </p:cNvPr>
          <p:cNvSpPr/>
          <p:nvPr/>
        </p:nvSpPr>
        <p:spPr>
          <a:xfrm>
            <a:off x="503548" y="400377"/>
            <a:ext cx="8136904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Производство имеет также следующие особенности: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23F57B-4EE8-47C5-9415-DAF11C55C306}"/>
              </a:ext>
            </a:extLst>
          </p:cNvPr>
          <p:cNvSpPr/>
          <p:nvPr/>
        </p:nvSpPr>
        <p:spPr>
          <a:xfrm>
            <a:off x="503548" y="1258827"/>
            <a:ext cx="8136904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Проблема персонала. </a:t>
            </a:r>
          </a:p>
          <a:p>
            <a:pPr indent="361950" algn="just">
              <a:lnSpc>
                <a:spcPct val="150000"/>
              </a:lnSpc>
              <a:buAutoNum type="arabicPeriod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Локализованность: перевод предприятия с одного места на другое обычно связан с высокими затратами и на практике производится в самых крайних случаях. В связи с этим:</a:t>
            </a:r>
          </a:p>
          <a:p>
            <a:pPr marL="457200" indent="-285750" algn="just">
              <a:lnSpc>
                <a:spcPct val="150000"/>
              </a:lnSpc>
              <a:buFontTx/>
              <a:buChar char="-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чрезвычайную важность приобретают отношения с органами местной власти;</a:t>
            </a:r>
          </a:p>
          <a:p>
            <a:pPr marL="457200" indent="-285750" algn="just">
              <a:lnSpc>
                <a:spcPct val="150000"/>
              </a:lnSpc>
              <a:buFontTx/>
              <a:buChar char="-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необходим постоянный мониторинг окружающей обстановки</a:t>
            </a:r>
          </a:p>
          <a:p>
            <a:pPr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3. Учет бухгалтерский (а также управленческий), а также аудит имеют свою специфику. Как следствие, возникают следующие угрозы:</a:t>
            </a:r>
          </a:p>
          <a:p>
            <a:pPr marL="457200" indent="-285750" algn="just">
              <a:lnSpc>
                <a:spcPct val="150000"/>
              </a:lnSpc>
              <a:buFontTx/>
              <a:buChar char="-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связанные с неквалифицированным ведением учета;</a:t>
            </a:r>
          </a:p>
          <a:p>
            <a:pPr marL="457200" indent="-285750" algn="just">
              <a:lnSpc>
                <a:spcPct val="150000"/>
              </a:lnSpc>
              <a:buFontTx/>
              <a:buChar char="-"/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связанные с неквалифицированным проведением аудита.</a:t>
            </a:r>
          </a:p>
        </p:txBody>
      </p:sp>
    </p:spTree>
    <p:extLst>
      <p:ext uri="{BB962C8B-B14F-4D97-AF65-F5344CB8AC3E}">
        <p14:creationId xmlns:p14="http://schemas.microsoft.com/office/powerpoint/2010/main" val="169644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23F57B-4EE8-47C5-9415-DAF11C55C306}"/>
              </a:ext>
            </a:extLst>
          </p:cNvPr>
          <p:cNvSpPr/>
          <p:nvPr/>
        </p:nvSpPr>
        <p:spPr>
          <a:xfrm>
            <a:off x="179512" y="116632"/>
            <a:ext cx="8856984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Служба безопасности промышленного предприятия помимо осуществления обычных мероприятий должна уделять особое внимание: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мониторингу отношений собственных сотрудников с представителями органов власти, потенциальными заказчиками либо их представителями, распорядителями заказов;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мониторингу отношений конкурентов, в том числе возможных, с потенциальными заказчиками либо их представителями, распорядителями заказов, представителями органов власти, а также с акционерами предприятия;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мерам противодействия недружественным поглощениям;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строгому сохранению коммерческой тайны внутри предприятия, охраны технологий;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борьбе с угрозами внутреннего мошенничества;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персоналу – как собственному, так и контрагентов;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использовать специальные методические рекомендации, разработанные в соответствии со спецификой каждого конкретного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16692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>
            <a:extLst>
              <a:ext uri="{FF2B5EF4-FFF2-40B4-BE49-F238E27FC236}">
                <a16:creationId xmlns:a16="http://schemas.microsoft.com/office/drawing/2014/main" id="{E3D52B82-DBA8-48FE-A611-ED7AE4F3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81D9490-A756-45D6-B0FE-C26286FC20FB}"/>
              </a:ext>
            </a:extLst>
          </p:cNvPr>
          <p:cNvSpPr/>
          <p:nvPr/>
        </p:nvSpPr>
        <p:spPr>
          <a:xfrm>
            <a:off x="503548" y="143322"/>
            <a:ext cx="813690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>
              <a:lnSpc>
                <a:spcPct val="150000"/>
              </a:lnSpc>
            </a:pP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Особенности финансово-хозяйственной деятельности строительных предприятий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A33DBC-68C5-4A96-8A4E-BD237BB8F46D}"/>
              </a:ext>
            </a:extLst>
          </p:cNvPr>
          <p:cNvSpPr/>
          <p:nvPr/>
        </p:nvSpPr>
        <p:spPr>
          <a:xfrm>
            <a:off x="143508" y="1134220"/>
            <a:ext cx="8856984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1. Деятельность строительных предприятии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регламентируется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и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контролируется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 государством. Деятельность строительных предприятий является </a:t>
            </a:r>
            <a:r>
              <a:rPr lang="ru-RU" b="1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лицензируемой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2. Деятельность строительного предприятия в значительной мере зависит от отношений со структурами государственной и местной властей. Это влечет за собой ряд угроз, аналогичных угрозам в промышленности (</a:t>
            </a:r>
            <a:r>
              <a:rPr lang="ru-RU" i="1" spc="100" dirty="0">
                <a:solidFill>
                  <a:srgbClr val="0070C0"/>
                </a:solidFill>
                <a:latin typeface="Times New Roman" panose="02020603050405020304" pitchFamily="18" charset="0"/>
              </a:rPr>
              <a:t>слайд 5</a:t>
            </a: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): 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использование административных возможностей для получения выгоды;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использование административных возможностей для давления со стороны конкурентов;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рост влияния административных рисков;</a:t>
            </a:r>
          </a:p>
          <a:p>
            <a:pPr indent="360363" algn="just">
              <a:lnSpc>
                <a:spcPct val="150000"/>
              </a:lnSpc>
            </a:pPr>
            <a:r>
              <a:rPr lang="ru-RU" spc="100" dirty="0">
                <a:solidFill>
                  <a:srgbClr val="002060"/>
                </a:solidFill>
                <a:latin typeface="Times New Roman" panose="02020603050405020304" pitchFamily="18" charset="0"/>
              </a:rPr>
              <a:t>- попадание предприятия в зависимость от должностных лиц либо посредников, в том числе от своих сотрудников.</a:t>
            </a:r>
          </a:p>
        </p:txBody>
      </p:sp>
    </p:spTree>
    <p:extLst>
      <p:ext uri="{BB962C8B-B14F-4D97-AF65-F5344CB8AC3E}">
        <p14:creationId xmlns:p14="http://schemas.microsoft.com/office/powerpoint/2010/main" val="26995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1584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Оформление по умолчанию</vt:lpstr>
      <vt:lpstr>Документ Microsoft Word 97–2003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197</cp:revision>
  <dcterms:created xsi:type="dcterms:W3CDTF">2004-02-20T08:27:47Z</dcterms:created>
  <dcterms:modified xsi:type="dcterms:W3CDTF">2020-10-06T11:01:03Z</dcterms:modified>
</cp:coreProperties>
</file>